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5" r:id="rId20"/>
    <p:sldId id="276" r:id="rId21"/>
  </p:sldIdLst>
  <p:sldSz cx="9144000" cy="5143500" type="screen16x9"/>
  <p:notesSz cx="6858000" cy="9144000"/>
  <p:embeddedFontLst>
    <p:embeddedFont>
      <p:font typeface="Helvetica Neue" panose="02000503000000020004" pitchFamily="2" charset="0"/>
      <p:regular r:id="rId23"/>
      <p:bold r:id="rId24"/>
      <p:italic r:id="rId25"/>
      <p:boldItalic r:id="rId26"/>
    </p:embeddedFont>
    <p:embeddedFont>
      <p:font typeface="Quattrocento" panose="02020502030000000404" pitchFamily="18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86"/>
    <p:restoredTop sz="94725"/>
  </p:normalViewPr>
  <p:slideViewPr>
    <p:cSldViewPr snapToGrid="0" snapToObjects="1">
      <p:cViewPr varScale="1">
        <p:scale>
          <a:sx n="133" d="100"/>
          <a:sy n="133" d="100"/>
        </p:scale>
        <p:origin x="208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linpurrington.com/tips/poster-design" TargetMode="External"/><Relationship Id="rId7" Type="http://schemas.openxmlformats.org/officeDocument/2006/relationships/hyperlink" Target="http://www.ncsu.edu/project/poster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gineering.cornell.edu/sites/default/files/departments/main%20area/pdf%20files/Scientific%20Posters%2008-2018.ppt" TargetMode="External"/><Relationship Id="rId5" Type="http://schemas.openxmlformats.org/officeDocument/2006/relationships/hyperlink" Target="https://youtube.com/watch?v=1RwJbhkCA58" TargetMode="External"/><Relationship Id="rId4" Type="http://schemas.openxmlformats.org/officeDocument/2006/relationships/hyperlink" Target="https://betterposters.blogspot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lorbrewer2.org/" TargetMode="External"/><Relationship Id="rId2" Type="http://schemas.openxmlformats.org/officeDocument/2006/relationships/hyperlink" Target="http://www.ncsu.edu/project/post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nook.ca/technical/colour_contrast/colour.html" TargetMode="External"/><Relationship Id="rId5" Type="http://schemas.openxmlformats.org/officeDocument/2006/relationships/hyperlink" Target="http://www.colourlovers.com/web/blog/2010/03/11/calculating-color-contrast-for-legible-text" TargetMode="External"/><Relationship Id="rId4" Type="http://schemas.openxmlformats.org/officeDocument/2006/relationships/hyperlink" Target="http://www.colourlover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qrcode.kaywa.com/" TargetMode="External"/><Relationship Id="rId2" Type="http://schemas.openxmlformats.org/officeDocument/2006/relationships/hyperlink" Target="http://search.creativecommons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Academic Poster Design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J. Douglas Willen, Ph.D.</a:t>
            </a:r>
          </a:p>
          <a:p>
            <a:pPr marL="0" marR="0" lvl="0" indent="0" algn="ctr" rtl="0">
              <a:spcBef>
                <a:spcPts val="56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Academic Technologist, </a:t>
            </a:r>
            <a:b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Swarthmore College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9864" y="95647"/>
            <a:ext cx="6479177" cy="47243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5" name="Shape 155"/>
          <p:cNvSpPr txBox="1"/>
          <p:nvPr/>
        </p:nvSpPr>
        <p:spPr>
          <a:xfrm>
            <a:off x="256032" y="4820046"/>
            <a:ext cx="7899661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Note: Some content of this mock-up from Colin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Purrington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http://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colinpurrington.com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/tips/academic/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posterdesign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(2014)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5B00A1-9C7B-AA46-BEFB-1514ACD7B87E}"/>
              </a:ext>
            </a:extLst>
          </p:cNvPr>
          <p:cNvSpPr txBox="1"/>
          <p:nvPr/>
        </p:nvSpPr>
        <p:spPr>
          <a:xfrm>
            <a:off x="166914" y="181428"/>
            <a:ext cx="1647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Science </a:t>
            </a:r>
          </a:p>
          <a:p>
            <a:r>
              <a:rPr lang="en-US" sz="3200" dirty="0">
                <a:solidFill>
                  <a:schemeClr val="bg1"/>
                </a:solidFill>
              </a:rPr>
              <a:t>Poster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05EC-9F3F-8E4A-B31B-194A7B075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14" y="155179"/>
            <a:ext cx="1857829" cy="1187392"/>
          </a:xfrm>
        </p:spPr>
        <p:txBody>
          <a:bodyPr/>
          <a:lstStyle/>
          <a:p>
            <a:r>
              <a:rPr lang="en-US" sz="3200" dirty="0"/>
              <a:t>Education Poster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3B35E-D45E-CC4B-AC8D-2A5FF09A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943" y="155179"/>
            <a:ext cx="6698343" cy="488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51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05980"/>
            <a:ext cx="8229600" cy="64915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Key Tips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855133"/>
            <a:ext cx="8229600" cy="40809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Make information flow from upper left to lower right.</a:t>
            </a:r>
            <a:br>
              <a:rPr lang="en-US" sz="22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-  Top to bottom, left to right -  the way we read (English).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776"/>
              </a:spcBef>
              <a:spcAft>
                <a:spcPts val="0"/>
              </a:spcAft>
              <a:buClr>
                <a:schemeClr val="lt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must flow, visually – posters are a </a:t>
            </a:r>
            <a:r>
              <a:rPr lang="en-US" sz="222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VISUAL</a:t>
            </a:r>
            <a:r>
              <a:rPr lang="en-US" sz="22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medium!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776"/>
              </a:spcBef>
              <a:spcAft>
                <a:spcPts val="0"/>
              </a:spcAft>
              <a:buClr>
                <a:schemeClr val="lt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 a </a:t>
            </a:r>
            <a:r>
              <a:rPr lang="en-US" sz="222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san-serif </a:t>
            </a:r>
            <a:r>
              <a:rPr lang="en-US" sz="22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font (</a:t>
            </a:r>
            <a:r>
              <a:rPr lang="en-US" sz="222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Arial</a:t>
            </a:r>
            <a:r>
              <a:rPr lang="en-US" sz="22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2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Helvetica</a:t>
            </a:r>
            <a:r>
              <a:rPr lang="en-US" sz="22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for the titles and headings and a </a:t>
            </a:r>
            <a:r>
              <a:rPr lang="en-US" sz="222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serif</a:t>
            </a:r>
            <a:r>
              <a:rPr lang="en-US" sz="22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font (Times New Roman, </a:t>
            </a:r>
            <a:r>
              <a:rPr lang="en-US" sz="2220" b="0" i="0" u="none" strike="noStrike" cap="none" dirty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Palatino</a:t>
            </a:r>
            <a:r>
              <a:rPr lang="en-US" sz="22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for the body text – it will make it easier to read both.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776"/>
              </a:spcBef>
              <a:spcAft>
                <a:spcPts val="0"/>
              </a:spcAft>
              <a:buClr>
                <a:schemeClr val="lt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 a standard poster format, or be clear about flow.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776"/>
              </a:spcBef>
              <a:spcAft>
                <a:spcPts val="0"/>
              </a:spcAft>
              <a:buClr>
                <a:schemeClr val="lt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Bullet points are ok! (encouraged even)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776"/>
              </a:spcBef>
              <a:spcAft>
                <a:spcPts val="0"/>
              </a:spcAft>
              <a:buClr>
                <a:schemeClr val="lt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 information in chunks, not long blocks of text.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776"/>
              </a:spcBef>
              <a:buClr>
                <a:schemeClr val="lt1"/>
              </a:buClr>
              <a:buSzPct val="100909"/>
              <a:buFont typeface="Arial"/>
              <a:buNone/>
            </a:pPr>
            <a:endParaRPr sz="22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 tips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5073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Images from the web look bad when blown up. Find high resolution images – so you have at least 150 dpi on the page, which means at least 1500x1500 pixels for a 10” x 10” image.</a:t>
            </a:r>
          </a:p>
          <a:p>
            <a:pPr marL="342900" marR="0" lvl="0" indent="-342900" algn="l" rtl="0">
              <a:spcBef>
                <a:spcPts val="2376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you’re using Google image search, make sure you use the Search Tools, and set the size to be large, but watch pixels.</a:t>
            </a:r>
          </a:p>
          <a:p>
            <a:pPr marL="342900" marR="0" lvl="0" indent="-342900" algn="l" rtl="0">
              <a:spcBef>
                <a:spcPts val="2376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Drop shadows on an image or a thin black or grey border can make your images pop off the page for the viewer.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More tips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063229"/>
            <a:ext cx="8229600" cy="375430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Left justify the body text -  fully justified is hard to read.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376"/>
              </a:spcBef>
              <a:spcAft>
                <a:spcPts val="0"/>
              </a:spcAft>
              <a:buClr>
                <a:schemeClr val="lt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Line things up, or if not, make it a conscious, deliberate choice, with a clear organizational flow.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376"/>
              </a:spcBef>
              <a:spcAft>
                <a:spcPts val="0"/>
              </a:spcAft>
              <a:buClr>
                <a:schemeClr val="lt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Spread out the title words a bit with tracking controls.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376"/>
              </a:spcBef>
              <a:spcAft>
                <a:spcPts val="0"/>
              </a:spcAft>
              <a:buClr>
                <a:schemeClr val="lt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you must have tables (try not to), shade every other row.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376"/>
              </a:spcBef>
              <a:spcAft>
                <a:spcPts val="0"/>
              </a:spcAft>
              <a:buClr>
                <a:schemeClr val="lt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 color to make points, highlight things and communicate themes.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376"/>
              </a:spcBef>
              <a:buClr>
                <a:schemeClr val="lt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Incorporate white space!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6765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Using color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 contrast, not color, to make words stand out from background. Avoid colored backgrounds – they’re hard to read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2328"/>
              </a:spcBef>
              <a:spcAft>
                <a:spcPts val="0"/>
              </a:spcAft>
              <a:buClr>
                <a:schemeClr val="lt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 careful about </a:t>
            </a:r>
            <a:r>
              <a:rPr lang="en-US" sz="222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</a:t>
            </a:r>
            <a:r>
              <a:rPr lang="en-US" sz="222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220" b="0" i="0" u="none" strike="noStrike" cap="non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  <a:r>
              <a:rPr lang="en-US" sz="222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color combinations for anything – roughly 8% of males have difficulty distinguishing reds from greens (0.5% for women). Other color anomalies are out there!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2328"/>
              </a:spcBef>
              <a:buClr>
                <a:schemeClr val="lt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Color is also useful to highlight major points, such as your abbreviated research question, and your answers to that question.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63348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When printing in the Media Center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381000" y="982960"/>
            <a:ext cx="8305800" cy="383139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Set page dimensions for 35” x 48” for the 36” paper.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376"/>
              </a:spcBef>
              <a:spcAft>
                <a:spcPts val="0"/>
              </a:spcAft>
              <a:buClr>
                <a:schemeClr val="lt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Set your color space for RGB - specifically Adobe RGB (1998)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376"/>
              </a:spcBef>
              <a:spcAft>
                <a:spcPts val="0"/>
              </a:spcAft>
              <a:buClr>
                <a:schemeClr val="lt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your poster on the big screen – can you read it from the other side of the room?  (If not, make your text larger!)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376"/>
              </a:spcBef>
              <a:spcAft>
                <a:spcPts val="0"/>
              </a:spcAft>
              <a:buClr>
                <a:schemeClr val="lt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Print a copy on 11x17 (tabloid) paper first and have friends comment – if possible, when you’re not around!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376"/>
              </a:spcBef>
              <a:buClr>
                <a:schemeClr val="lt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 a white background and black text – easier to read and uses less ink.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Best poster creation tools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7777"/>
              <a:buFont typeface="Arial"/>
              <a:buChar char="•"/>
            </a:pPr>
            <a:r>
              <a:rPr lang="en-US" sz="176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We’re partial to Adobe InDesign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lt1"/>
              </a:buClr>
              <a:buSzPct val="102666"/>
              <a:buFont typeface="Arial"/>
              <a:buChar char="–"/>
            </a:pPr>
            <a:r>
              <a:rPr lang="en-US" sz="154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Great control over text, including text flow between text boxes, and around other objects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lt1"/>
              </a:buClr>
              <a:buSzPct val="102666"/>
              <a:buFont typeface="Arial"/>
              <a:buChar char="–"/>
            </a:pPr>
            <a:r>
              <a:rPr lang="en-US" sz="154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Outstanding layout capabilities: Designed for page layout of mostly textual content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680"/>
              </a:spcBef>
              <a:spcAft>
                <a:spcPts val="0"/>
              </a:spcAft>
              <a:buClr>
                <a:schemeClr val="lt1"/>
              </a:buClr>
              <a:buSzPct val="97777"/>
              <a:buFont typeface="Arial"/>
              <a:buChar char="•"/>
            </a:pPr>
            <a:r>
              <a:rPr lang="en-US" sz="176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Avoid:</a:t>
            </a:r>
            <a:r>
              <a:rPr lang="en-US" sz="176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6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Powerpoint</a:t>
            </a:r>
            <a:r>
              <a:rPr lang="en-US" sz="176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60" dirty="0"/>
              <a:t>/</a:t>
            </a:r>
            <a:r>
              <a:rPr lang="en-US" sz="176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Keynote / Prezi / Google Slides! 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lt1"/>
              </a:buClr>
              <a:buSzPct val="102666"/>
              <a:buFont typeface="Arial"/>
              <a:buChar char="–"/>
            </a:pPr>
            <a:r>
              <a:rPr lang="en-US" sz="154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Yes, it’s easy to use, but… designed for on screen presentations.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lt1"/>
              </a:buClr>
              <a:buSzPct val="102666"/>
              <a:buFont typeface="Arial"/>
              <a:buChar char="–"/>
            </a:pPr>
            <a:r>
              <a:rPr lang="en-US" sz="154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good color control, page size limits, limited formatting controls, inflexible.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lt1"/>
              </a:buClr>
              <a:buSzPct val="102666"/>
              <a:buFont typeface="Arial"/>
              <a:buChar char="–"/>
            </a:pPr>
            <a:r>
              <a:rPr lang="en-US" sz="154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 take longer to print (if you need to save as PDF, then print from Photoshop)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680"/>
              </a:spcBef>
              <a:buClr>
                <a:schemeClr val="lt1"/>
              </a:buClr>
              <a:buSzPct val="97777"/>
              <a:buFont typeface="Arial"/>
              <a:buChar char="•"/>
            </a:pPr>
            <a:r>
              <a:rPr lang="en-US" sz="176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Other tools OK (</a:t>
            </a:r>
            <a:r>
              <a:rPr lang="en-US" sz="176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ie</a:t>
            </a:r>
            <a:r>
              <a:rPr lang="en-US" sz="176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Illustrator, Photoshop, Inkscape (free), </a:t>
            </a:r>
            <a:r>
              <a:rPr lang="en-US" sz="176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LaTex</a:t>
            </a:r>
            <a:r>
              <a:rPr lang="en-US" sz="176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OmniGraffle, Quark, Poster Genius), but may need to still print from PDF through Photoshop in the Beardsley Media Center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14519"/>
            <a:ext cx="8229600" cy="62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More resources on poster design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199" y="569747"/>
            <a:ext cx="8338457" cy="444493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Great (and humorous) advice from a former Swarthmore faculty member </a:t>
            </a:r>
            <a:r>
              <a:rPr lang="en-US" sz="15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(2nd most popular web page at Swarthmore after only the main College web page!):</a:t>
            </a:r>
            <a:b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u="sng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https://colinpurrington.com/tips/poster-design</a:t>
            </a:r>
            <a:endParaRPr lang="en-US" sz="2000" u="sng" dirty="0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338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dirty="0"/>
              <a:t>Better Posters Blog</a:t>
            </a:r>
            <a:br>
              <a:rPr lang="en-US" sz="2000" dirty="0"/>
            </a:br>
            <a:r>
              <a:rPr lang="en-US" sz="20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https://betterposters.blogspot.com</a:t>
            </a:r>
            <a:endParaRPr lang="en-US" sz="2000" dirty="0">
              <a:solidFill>
                <a:srgbClr val="FF0000"/>
              </a:solidFill>
            </a:endParaRPr>
          </a:p>
          <a:p>
            <a:pPr lvl="0" indent="-342900">
              <a:lnSpc>
                <a:spcPct val="80000"/>
              </a:lnSpc>
              <a:spcBef>
                <a:spcPts val="2328"/>
              </a:spcBef>
            </a:pPr>
            <a:r>
              <a:rPr lang="en-US" sz="2000" dirty="0"/>
              <a:t>Mike Morrison on a new way to design posters:</a:t>
            </a:r>
            <a:br>
              <a:rPr lang="en-US" sz="2000" dirty="0"/>
            </a:br>
            <a:r>
              <a:rPr lang="en-US" sz="2000" dirty="0"/>
              <a:t>Original: </a:t>
            </a:r>
            <a:r>
              <a:rPr lang="en-US" sz="2000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https://youtube.com/watch?v=1RwJbhkCA58</a:t>
            </a:r>
            <a:br>
              <a:rPr lang="en-US" sz="2000" u="sng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Updated: </a:t>
            </a:r>
            <a:r>
              <a:rPr lang="en-US" sz="2000" u="sng" dirty="0">
                <a:solidFill>
                  <a:srgbClr val="FF0000"/>
                </a:solidFill>
              </a:rPr>
              <a:t>https://</a:t>
            </a:r>
            <a:r>
              <a:rPr lang="en-US" sz="2000" u="sng" dirty="0" err="1">
                <a:solidFill>
                  <a:srgbClr val="FF0000"/>
                </a:solidFill>
              </a:rPr>
              <a:t>www.youtube.com</a:t>
            </a:r>
            <a:r>
              <a:rPr lang="en-US" sz="2000" u="sng" dirty="0">
                <a:solidFill>
                  <a:srgbClr val="FF0000"/>
                </a:solidFill>
              </a:rPr>
              <a:t>/</a:t>
            </a:r>
            <a:r>
              <a:rPr lang="en-US" sz="2000" u="sng" dirty="0" err="1">
                <a:solidFill>
                  <a:srgbClr val="FF0000"/>
                </a:solidFill>
              </a:rPr>
              <a:t>watch?v</a:t>
            </a:r>
            <a:r>
              <a:rPr lang="en-US" sz="2000" u="sng" dirty="0">
                <a:solidFill>
                  <a:srgbClr val="FF0000"/>
                </a:solidFill>
              </a:rPr>
              <a:t>=SYk29tnxASs</a:t>
            </a:r>
          </a:p>
          <a:p>
            <a:pPr lvl="0" indent="-342900">
              <a:lnSpc>
                <a:spcPct val="80000"/>
              </a:lnSpc>
              <a:spcBef>
                <a:spcPts val="2328"/>
              </a:spcBef>
            </a:pPr>
            <a:r>
              <a:rPr lang="en-US" sz="2000" dirty="0"/>
              <a:t>Derek Crowe on designing posters with graphic design principles:</a:t>
            </a:r>
            <a:br>
              <a:rPr lang="en-US" sz="2000" dirty="0"/>
            </a:br>
            <a:r>
              <a:rPr lang="en-US" sz="2000" u="sng" dirty="0">
                <a:solidFill>
                  <a:srgbClr val="FF0000"/>
                </a:solidFill>
              </a:rPr>
              <a:t>https://</a:t>
            </a:r>
            <a:r>
              <a:rPr lang="en-US" sz="2000" u="sng" dirty="0" err="1">
                <a:solidFill>
                  <a:srgbClr val="FF0000"/>
                </a:solidFill>
              </a:rPr>
              <a:t>derekcrowe.net</a:t>
            </a:r>
            <a:r>
              <a:rPr lang="en-US" sz="2000" u="sng" dirty="0">
                <a:solidFill>
                  <a:srgbClr val="FF0000"/>
                </a:solidFill>
              </a:rPr>
              <a:t>/</a:t>
            </a:r>
            <a:r>
              <a:rPr lang="en-US" sz="2000" u="sng" dirty="0" err="1">
                <a:solidFill>
                  <a:srgbClr val="FF0000"/>
                </a:solidFill>
              </a:rPr>
              <a:t>butterposter</a:t>
            </a:r>
            <a:endParaRPr lang="en-US" sz="2000" u="sng" dirty="0">
              <a:solidFill>
                <a:srgbClr val="FF0000"/>
              </a:solidFill>
            </a:endParaRPr>
          </a:p>
          <a:p>
            <a:pPr lvl="0" indent="-342900">
              <a:lnSpc>
                <a:spcPct val="80000"/>
              </a:lnSpc>
              <a:spcBef>
                <a:spcPts val="2328"/>
              </a:spcBef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Well put-together introduction to science poster design: </a:t>
            </a:r>
            <a:b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900" u="sng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https://www.engineering.cornell.edu/sites/default/files/departments/main%20area/pdf%20files/Scientific%20Posters%2008-2018.ppt</a:t>
            </a:r>
            <a:endParaRPr lang="en-US" sz="1900" u="sng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328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b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900" b="0" i="0" u="sng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626F0-6305-254D-8FB8-51BD33EC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8016"/>
            <a:ext cx="8229600" cy="4908441"/>
          </a:xfrm>
        </p:spPr>
        <p:txBody>
          <a:bodyPr/>
          <a:lstStyle/>
          <a:p>
            <a:pPr marL="203200" indent="0">
              <a:buNone/>
            </a:pPr>
            <a:r>
              <a:rPr lang="en-US" sz="2400" dirty="0"/>
              <a:t>Good detail on various aspects of poster content and design:</a:t>
            </a:r>
            <a:br>
              <a:rPr lang="en-US" sz="2400" dirty="0"/>
            </a:br>
            <a:r>
              <a:rPr lang="en-US" sz="2400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http://www.ncsu.edu/project/posters</a:t>
            </a:r>
            <a:r>
              <a:rPr lang="en-US" sz="2400" dirty="0"/>
              <a:t> </a:t>
            </a:r>
          </a:p>
          <a:p>
            <a:pPr marL="203200" indent="0">
              <a:buNone/>
            </a:pPr>
            <a:r>
              <a:rPr lang="en-US" sz="2400" dirty="0"/>
              <a:t>Color for maps and graphics</a:t>
            </a:r>
          </a:p>
          <a:p>
            <a:pPr marL="203200" indent="0">
              <a:buNone/>
            </a:pPr>
            <a:r>
              <a:rPr lang="en-US" sz="24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https://colorbrewer2.org/</a:t>
            </a:r>
            <a:endParaRPr lang="en-US" sz="2400" dirty="0">
              <a:solidFill>
                <a:srgbClr val="FF0000"/>
              </a:solidFill>
            </a:endParaRPr>
          </a:p>
          <a:p>
            <a:pPr marL="203200" indent="0">
              <a:buNone/>
            </a:pPr>
            <a:r>
              <a:rPr lang="en-US" sz="2400" dirty="0"/>
              <a:t>Color Palette Inspiration:</a:t>
            </a:r>
          </a:p>
          <a:p>
            <a:pPr marL="203200" indent="0">
              <a:buNone/>
            </a:pPr>
            <a:r>
              <a:rPr lang="en-US" sz="24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http://www.colourlovers.com/</a:t>
            </a:r>
            <a:endParaRPr lang="en-US" sz="2400" dirty="0">
              <a:solidFill>
                <a:srgbClr val="FF0000"/>
              </a:solidFill>
            </a:endParaRPr>
          </a:p>
          <a:p>
            <a:pPr marL="203200" indent="0">
              <a:buNone/>
            </a:pPr>
            <a:r>
              <a:rPr lang="en-US" sz="2400" dirty="0"/>
              <a:t>Color Contrast Information:</a:t>
            </a:r>
          </a:p>
          <a:p>
            <a:pPr marL="203200" indent="0">
              <a:buNone/>
            </a:pPr>
            <a:r>
              <a:rPr lang="en-US" sz="24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http://www.colourlovers.com/web/blog/2010/03/11/calculating-color-contrast-for-legible-text</a:t>
            </a:r>
            <a:endParaRPr lang="en-US" sz="2400" dirty="0">
              <a:solidFill>
                <a:srgbClr val="FF0000"/>
              </a:solidFill>
            </a:endParaRPr>
          </a:p>
          <a:p>
            <a:pPr marL="203200" indent="0">
              <a:buNone/>
            </a:pPr>
            <a:r>
              <a:rPr lang="en-US" sz="2400" dirty="0"/>
              <a:t>Color Contrast Checking:</a:t>
            </a:r>
          </a:p>
          <a:p>
            <a:pPr marL="203200" indent="0">
              <a:buNone/>
            </a:pPr>
            <a:r>
              <a:rPr lang="en-US" sz="2400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http://snook.ca/technical/colour_contrast/colour.html</a:t>
            </a:r>
            <a:endParaRPr lang="en-US" sz="2400" dirty="0">
              <a:solidFill>
                <a:srgbClr val="FF0000"/>
              </a:solidFill>
            </a:endParaRPr>
          </a:p>
          <a:p>
            <a:pPr marL="203200" indent="0">
              <a:buNone/>
            </a:pP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666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861429"/>
            <a:ext cx="4025446" cy="273319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create a poster?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are your goals</a:t>
            </a:r>
            <a:b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the poster?</a:t>
            </a:r>
          </a:p>
        </p:txBody>
      </p:sp>
      <p:pic>
        <p:nvPicPr>
          <p:cNvPr id="98" name="Shape 98" descr="neurosciencemeetin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2646" y="1861429"/>
            <a:ext cx="4287008" cy="2679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B9A71-499D-5745-B93F-B73ADE254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01752"/>
            <a:ext cx="8229600" cy="4292871"/>
          </a:xfrm>
        </p:spPr>
        <p:txBody>
          <a:bodyPr/>
          <a:lstStyle/>
          <a:p>
            <a:pPr marL="203200" indent="0">
              <a:buNone/>
            </a:pPr>
            <a:r>
              <a:rPr lang="en-US" sz="2400" dirty="0"/>
              <a:t>Creative Commons:</a:t>
            </a:r>
          </a:p>
          <a:p>
            <a:pPr marL="203200" indent="0">
              <a:buNone/>
            </a:pPr>
            <a:r>
              <a:rPr lang="en-US" sz="24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http://search.creativecommons.org/</a:t>
            </a:r>
            <a:endParaRPr lang="en-US" sz="2400" dirty="0">
              <a:solidFill>
                <a:srgbClr val="FF0000"/>
              </a:solidFill>
            </a:endParaRPr>
          </a:p>
          <a:p>
            <a:pPr marL="203200" indent="0">
              <a:buNone/>
            </a:pPr>
            <a:r>
              <a:rPr lang="en-US" sz="2400" dirty="0"/>
              <a:t>Create your own QR code (just one example):</a:t>
            </a:r>
          </a:p>
          <a:p>
            <a:pPr marL="203200" indent="0">
              <a:buNone/>
            </a:pPr>
            <a:r>
              <a:rPr lang="en-US" sz="24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http://qrcode.kaywa.com/</a:t>
            </a:r>
            <a:endParaRPr lang="en-US" sz="2400" dirty="0">
              <a:solidFill>
                <a:srgbClr val="FF0000"/>
              </a:solidFill>
            </a:endParaRPr>
          </a:p>
          <a:p>
            <a:pPr marL="20320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9364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create a poster?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Goals:</a:t>
            </a:r>
          </a:p>
          <a:p>
            <a:pPr marL="914400" marR="0" lvl="1" indent="-520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 attention!</a:t>
            </a:r>
          </a:p>
          <a:p>
            <a:pPr marL="914400" marR="0" lvl="1" indent="-520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Generate interest in your work</a:t>
            </a:r>
          </a:p>
          <a:p>
            <a:pPr marL="914400" marR="0" lvl="1" indent="-520700" algn="l" rtl="0">
              <a:spcBef>
                <a:spcPts val="640"/>
              </a:spcBef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 your </a:t>
            </a:r>
            <a:r>
              <a:rPr lang="en-US" sz="32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most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interesting findings &amp; approach (methods)</a:t>
            </a:r>
            <a:r>
              <a:rPr lang="en-US" sz="3200" dirty="0"/>
              <a:t>, </a:t>
            </a:r>
            <a:r>
              <a:rPr lang="en-US" dirty="0"/>
              <a:t>as the support to </a:t>
            </a:r>
            <a:r>
              <a:rPr lang="en-US" b="1" dirty="0"/>
              <a:t>your story</a:t>
            </a:r>
            <a:r>
              <a:rPr lang="en-US" dirty="0"/>
              <a:t> about your work</a:t>
            </a:r>
            <a:endParaRPr lang="en-US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Swarthmore Challenge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Swarthmore students typically use too much text (faculty too!)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“Posters with too many words will cause viewers to just read your figures or, more likely, to avoid your poster altogether.” </a:t>
            </a:r>
          </a:p>
          <a:p>
            <a:pPr marL="0" marR="0" lvl="0" indent="0" algn="r" rtl="0">
              <a:lnSpc>
                <a:spcPct val="90000"/>
              </a:lnSpc>
              <a:spcBef>
                <a:spcPts val="52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Colin </a:t>
            </a:r>
            <a:r>
              <a:rPr lang="en-US" sz="26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Purrington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(Former Professor of Biology and poster design expert)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Think about professional ads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063229"/>
            <a:ext cx="8229600" cy="38443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Notice how advertisers present material in a supermarket or on posters for shows, and online ads.</a:t>
            </a:r>
            <a:b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poster is very much like a TV ad – you need to grab the viewer’s attention and give them the critical details that make them want to learn more (and then to talk to you!)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poster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After getting the attention of the potential reader, your poster serves as the support material for the </a:t>
            </a:r>
            <a:r>
              <a:rPr lang="en-US" sz="32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story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want to present.</a:t>
            </a:r>
            <a:b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needs to stand on it’s own too, but too much text will make folks avoid your poster!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20624" y="0"/>
            <a:ext cx="8229600" cy="498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What’s wrong with this one?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AB80AC-950D-F843-9C95-1FB162429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59" y="552973"/>
            <a:ext cx="7509329" cy="450559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9567" y="1147983"/>
            <a:ext cx="8229600" cy="3675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it about?</a:t>
            </a:r>
          </a:p>
          <a:p>
            <a:pPr marL="342900" marR="0" lvl="0" indent="-342900" algn="l" rtl="0">
              <a:spcBef>
                <a:spcPts val="1968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 did the work?</a:t>
            </a:r>
          </a:p>
          <a:p>
            <a:pPr marL="342900" marR="0" lvl="0" indent="-342900" algn="l" rtl="0">
              <a:spcBef>
                <a:spcPts val="1968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is the </a:t>
            </a:r>
            <a:b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introduction?</a:t>
            </a:r>
          </a:p>
          <a:p>
            <a:pPr marL="342900" marR="0" lvl="0" indent="-342900" algn="l" rtl="0">
              <a:spcBef>
                <a:spcPts val="1968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 you see anything from 10 feet away?</a:t>
            </a:r>
          </a:p>
          <a:p>
            <a:pPr marL="342900" marR="0" lvl="0" indent="-342900" algn="l" rtl="0">
              <a:spcBef>
                <a:spcPts val="1968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 you read the text or maps easily?</a:t>
            </a:r>
          </a:p>
          <a:p>
            <a:pPr marL="342900" marR="0" lvl="0" indent="-342900" algn="l" rtl="0">
              <a:spcBef>
                <a:spcPts val="1968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the Question? Results?  Conclusions?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319567" y="272646"/>
            <a:ext cx="2154857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00B181-B51D-8A43-858A-ADCAC57D2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368" y="103955"/>
            <a:ext cx="4937760" cy="296265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488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959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Elements of a good poster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488288"/>
            <a:ext cx="8229600" cy="46552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Great Title </a:t>
            </a:r>
            <a:r>
              <a:rPr lang="en-US" sz="20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(e.g. Clickbait!), Then: your name &amp; affiliation</a:t>
            </a:r>
          </a:p>
          <a:p>
            <a:pPr marL="160020" lvl="0" indent="-342900" defTabSz="457200">
              <a:spcBef>
                <a:spcPts val="1000"/>
              </a:spcBef>
            </a:pPr>
            <a:r>
              <a:rPr lang="en-US" sz="2000" b="1" dirty="0"/>
              <a:t>Introduction (Theory)</a:t>
            </a:r>
            <a:br>
              <a:rPr lang="en-US" sz="2000" dirty="0"/>
            </a:br>
            <a:r>
              <a:rPr lang="en-US" sz="2000" dirty="0"/>
              <a:t>	Describe the relevant concepts &amp; motivation for this work</a:t>
            </a:r>
          </a:p>
          <a:p>
            <a:pPr marL="160020" indent="-342900" defTabSz="457200">
              <a:spcBef>
                <a:spcPts val="1000"/>
              </a:spcBef>
            </a:pPr>
            <a:r>
              <a:rPr lang="en-US" sz="2000" b="1" dirty="0"/>
              <a:t>Issue/Question/Problem</a:t>
            </a:r>
            <a:r>
              <a:rPr lang="en-US" sz="2000" dirty="0"/>
              <a:t>: </a:t>
            </a:r>
            <a:br>
              <a:rPr lang="en-US" sz="2000" dirty="0"/>
            </a:br>
            <a:r>
              <a:rPr lang="en-US" sz="2000" dirty="0"/>
              <a:t>	What, in a few words, are you trying to address?</a:t>
            </a:r>
          </a:p>
          <a:p>
            <a:pPr marL="160020" lvl="0" indent="-342900" defTabSz="457200">
              <a:spcBef>
                <a:spcPts val="1000"/>
              </a:spcBef>
            </a:pPr>
            <a:r>
              <a:rPr lang="en-US" sz="2000" b="1" dirty="0"/>
              <a:t>Procedure (Methods/Analysis)</a:t>
            </a:r>
            <a:r>
              <a:rPr lang="en-US" sz="2000" dirty="0"/>
              <a:t>: Steps to do the what you did</a:t>
            </a:r>
            <a:br>
              <a:rPr lang="en-US" sz="2000" dirty="0"/>
            </a:br>
            <a:r>
              <a:rPr lang="en-US" sz="2000" dirty="0"/>
              <a:t>	What did you actually do </a:t>
            </a:r>
            <a:r>
              <a:rPr lang="en-US" sz="1800" dirty="0"/>
              <a:t>(Use graphics, illustrations, pictures, if possible)</a:t>
            </a:r>
            <a:endParaRPr lang="en-US" sz="2000" dirty="0"/>
          </a:p>
          <a:p>
            <a:pPr marL="160020" lvl="0" indent="-342900" defTabSz="457200">
              <a:spcBef>
                <a:spcPts val="1000"/>
              </a:spcBef>
            </a:pPr>
            <a:r>
              <a:rPr lang="en-US" sz="2000" b="1" dirty="0"/>
              <a:t>Results</a:t>
            </a:r>
            <a:r>
              <a:rPr lang="en-US" sz="2000" dirty="0"/>
              <a:t>: Presentation of your key insights – Graphics where possible</a:t>
            </a:r>
            <a:br>
              <a:rPr lang="en-US" sz="2000" dirty="0"/>
            </a:br>
            <a:r>
              <a:rPr lang="en-US" sz="2000" dirty="0"/>
              <a:t>	Take the audience through the stages of your process (photos)</a:t>
            </a:r>
          </a:p>
          <a:p>
            <a:pPr marL="160020" lvl="0" indent="-342900" defTabSz="457200">
              <a:spcBef>
                <a:spcPts val="1000"/>
              </a:spcBef>
            </a:pPr>
            <a:r>
              <a:rPr lang="en-US" sz="2000" b="1" dirty="0"/>
              <a:t>Discussion</a:t>
            </a:r>
            <a:r>
              <a:rPr lang="en-US" sz="2000" dirty="0"/>
              <a:t>: How did the principles apply?</a:t>
            </a:r>
            <a:br>
              <a:rPr lang="en-US" sz="2000" dirty="0"/>
            </a:br>
            <a:r>
              <a:rPr lang="en-US" sz="2000" dirty="0"/>
              <a:t>	Conclusion: Summary, why is it significant, key points, future directions</a:t>
            </a:r>
            <a:r>
              <a:rPr lang="en-US" sz="1600" dirty="0"/>
              <a:t>.</a:t>
            </a:r>
          </a:p>
          <a:p>
            <a:pPr lvl="0" indent="-342900">
              <a:spcBef>
                <a:spcPts val="1000"/>
              </a:spcBef>
            </a:pPr>
            <a:r>
              <a:rPr lang="en-US" sz="2000" b="1" dirty="0"/>
              <a:t>References, Acknowledgements</a:t>
            </a:r>
            <a:r>
              <a:rPr lang="en-US" sz="2000" dirty="0"/>
              <a:t>  (at the bottom)</a:t>
            </a:r>
          </a:p>
          <a:p>
            <a:pPr marL="342900" marR="0" lvl="0" indent="-342900" algn="l" rtl="0">
              <a:spcBef>
                <a:spcPts val="1600"/>
              </a:spcBef>
              <a:buClr>
                <a:schemeClr val="lt1"/>
              </a:buClr>
              <a:buSzPct val="100000"/>
              <a:buFont typeface="Arial"/>
              <a:buChar char="•"/>
            </a:pPr>
            <a:endParaRPr lang="en-US"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1341</Words>
  <Application>Microsoft Macintosh PowerPoint</Application>
  <PresentationFormat>On-screen Show (16:9)</PresentationFormat>
  <Paragraphs>116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Helvetica Neue</vt:lpstr>
      <vt:lpstr>Arial</vt:lpstr>
      <vt:lpstr>Quattrocento</vt:lpstr>
      <vt:lpstr>Black</vt:lpstr>
      <vt:lpstr>Academic Poster Design</vt:lpstr>
      <vt:lpstr>Purpose</vt:lpstr>
      <vt:lpstr>Why create a poster?</vt:lpstr>
      <vt:lpstr>The Swarthmore Challenge</vt:lpstr>
      <vt:lpstr>Think about professional ads</vt:lpstr>
      <vt:lpstr>Your poster</vt:lpstr>
      <vt:lpstr>What’s wrong with this one?</vt:lpstr>
      <vt:lpstr>PowerPoint Presentation</vt:lpstr>
      <vt:lpstr>Elements of a good poster</vt:lpstr>
      <vt:lpstr>PowerPoint Presentation</vt:lpstr>
      <vt:lpstr>Education Poster</vt:lpstr>
      <vt:lpstr>Key Tips</vt:lpstr>
      <vt:lpstr>Image tips</vt:lpstr>
      <vt:lpstr>More tips</vt:lpstr>
      <vt:lpstr>Using color</vt:lpstr>
      <vt:lpstr>When printing in the Media Center</vt:lpstr>
      <vt:lpstr>Best poster creation tools</vt:lpstr>
      <vt:lpstr>More resources on poster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Design</dc:title>
  <cp:lastModifiedBy>Microsoft Office User</cp:lastModifiedBy>
  <cp:revision>14</cp:revision>
  <dcterms:modified xsi:type="dcterms:W3CDTF">2021-10-25T22:39:57Z</dcterms:modified>
</cp:coreProperties>
</file>